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4"/>
  </p:notesMasterIdLst>
  <p:handoutMasterIdLst>
    <p:handoutMasterId r:id="rId15"/>
  </p:handoutMasterIdLst>
  <p:sldIdLst>
    <p:sldId id="271" r:id="rId2"/>
    <p:sldId id="273" r:id="rId3"/>
    <p:sldId id="276" r:id="rId4"/>
    <p:sldId id="275" r:id="rId5"/>
    <p:sldId id="274" r:id="rId6"/>
    <p:sldId id="270" r:id="rId7"/>
    <p:sldId id="269" r:id="rId8"/>
    <p:sldId id="277" r:id="rId9"/>
    <p:sldId id="278" r:id="rId10"/>
    <p:sldId id="279" r:id="rId11"/>
    <p:sldId id="280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17" autoAdjust="0"/>
  </p:normalViewPr>
  <p:slideViewPr>
    <p:cSldViewPr snapToGrid="0" showGuides="1">
      <p:cViewPr varScale="1">
        <p:scale>
          <a:sx n="64" d="100"/>
          <a:sy n="64" d="100"/>
        </p:scale>
        <p:origin x="748" y="52"/>
      </p:cViewPr>
      <p:guideLst>
        <p:guide orient="horz" pos="936"/>
        <p:guide orient="horz" pos="391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06-12-2021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06-12-2021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79616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0329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91366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35521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79731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67311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1185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0161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98156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One </a:t>
            </a:r>
            <a:r>
              <a:rPr lang="da-DK" dirty="0" err="1" smtClean="0"/>
              <a:t>figure</a:t>
            </a:r>
            <a:r>
              <a:rPr lang="da-DK" baseline="0" dirty="0" smtClean="0"/>
              <a:t> </a:t>
            </a:r>
            <a:r>
              <a:rPr lang="en-DK" baseline="0" dirty="0" smtClean="0"/>
              <a:t>–</a:t>
            </a:r>
            <a:r>
              <a:rPr lang="da-DK" baseline="0" dirty="0" smtClean="0"/>
              <a:t> </a:t>
            </a:r>
            <a:r>
              <a:rPr lang="da-DK" baseline="0" dirty="0" err="1" smtClean="0"/>
              <a:t>personally</a:t>
            </a:r>
            <a:endParaRPr lang="da-DK" baseline="0" dirty="0" smtClean="0"/>
          </a:p>
          <a:p>
            <a:r>
              <a:rPr lang="da-DK" baseline="0" dirty="0" smtClean="0"/>
              <a:t>One </a:t>
            </a:r>
            <a:r>
              <a:rPr lang="da-DK" baseline="0" dirty="0" err="1" smtClean="0"/>
              <a:t>figure</a:t>
            </a:r>
            <a:r>
              <a:rPr lang="da-DK" baseline="0" dirty="0" smtClean="0"/>
              <a:t> </a:t>
            </a:r>
            <a:r>
              <a:rPr lang="en-DK" baseline="0" dirty="0" smtClean="0"/>
              <a:t>–</a:t>
            </a:r>
            <a:r>
              <a:rPr lang="da-DK" baseline="0" dirty="0" smtClean="0"/>
              <a:t> at </a:t>
            </a:r>
            <a:r>
              <a:rPr lang="da-DK" baseline="0" dirty="0" err="1" smtClean="0"/>
              <a:t>work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37978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68183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6462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06-12-2021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06-12-2021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06-12-2021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06-12-2021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06-12-2021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06-12-2021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06-12-2021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06-12-2021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06-12-2021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06-12-2021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06-12-2021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06-12-2021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06-12-2021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06-12-2021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06-12-2021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06-12-2021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06-12-2021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06-12-2021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06-12-2021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06-12-2021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06-12-2021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6217" y="1740024"/>
            <a:ext cx="967764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600" dirty="0" smtClean="0">
                <a:latin typeface="Century Gothic" panose="020B0502020202020204" pitchFamily="34" charset="0"/>
              </a:rPr>
              <a:t>NHANES</a:t>
            </a:r>
          </a:p>
          <a:p>
            <a:pPr algn="ctr"/>
            <a:r>
              <a:rPr lang="en-GB" sz="6600" dirty="0" smtClean="0">
                <a:latin typeface="Century Gothic" panose="020B0502020202020204" pitchFamily="34" charset="0"/>
              </a:rPr>
              <a:t>Racial equity workshop</a:t>
            </a:r>
            <a:endParaRPr lang="en-GB" sz="6600" dirty="0" smtClean="0">
              <a:latin typeface="Century Gothic" panose="020B0502020202020204" pitchFamily="34" charset="0"/>
            </a:endParaRPr>
          </a:p>
          <a:p>
            <a:pPr algn="ctr"/>
            <a:r>
              <a:rPr lang="en-GB" sz="6600" dirty="0" smtClean="0">
                <a:latin typeface="Century Gothic" panose="020B0502020202020204" pitchFamily="34" charset="0"/>
              </a:rPr>
              <a:t>WORKSHOP</a:t>
            </a:r>
            <a:endParaRPr lang="en-GB" sz="6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766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7053" y="2707691"/>
            <a:ext cx="79688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600" dirty="0" smtClean="0">
                <a:latin typeface="Century Gothic" panose="020B0502020202020204" pitchFamily="34" charset="0"/>
              </a:rPr>
              <a:t>IDEA EXPLORATION</a:t>
            </a:r>
            <a:endParaRPr lang="en-GB" sz="6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5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526" y="248574"/>
            <a:ext cx="10848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 smtClean="0">
                <a:latin typeface="Century Gothic" panose="020B0502020202020204" pitchFamily="34" charset="0"/>
              </a:rPr>
              <a:t>Collaborate on 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4484" y="1901301"/>
            <a:ext cx="83889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latin typeface="Century Gothic" panose="020B0502020202020204" pitchFamily="34" charset="0"/>
              </a:rPr>
              <a:t>GitHub</a:t>
            </a:r>
          </a:p>
          <a:p>
            <a:endParaRPr lang="en-GB" sz="3200" dirty="0" smtClean="0">
              <a:latin typeface="Century Gothic" panose="020B0502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GB" sz="3200" dirty="0" smtClean="0">
                <a:latin typeface="Century Gothic" panose="020B0502020202020204" pitchFamily="34" charset="0"/>
              </a:rPr>
              <a:t>Do you have an account?</a:t>
            </a:r>
          </a:p>
          <a:p>
            <a:pPr marL="457200" indent="-457200">
              <a:buFontTx/>
              <a:buChar char="-"/>
            </a:pPr>
            <a:r>
              <a:rPr lang="en-GB" sz="3200" dirty="0" smtClean="0">
                <a:latin typeface="Century Gothic" panose="020B0502020202020204" pitchFamily="34" charset="0"/>
              </a:rPr>
              <a:t>Create an account! :D</a:t>
            </a:r>
          </a:p>
          <a:p>
            <a:pPr marL="457200" indent="-457200">
              <a:buFontTx/>
              <a:buChar char="-"/>
            </a:pPr>
            <a:r>
              <a:rPr lang="en-GB" sz="3200" dirty="0" smtClean="0">
                <a:latin typeface="Century Gothic" panose="020B0502020202020204" pitchFamily="34" charset="0"/>
              </a:rPr>
              <a:t>GitHub demo</a:t>
            </a:r>
          </a:p>
          <a:p>
            <a:pPr marL="457200" indent="-457200">
              <a:buFontTx/>
              <a:buChar char="-"/>
            </a:pPr>
            <a:r>
              <a:rPr lang="en-GB" sz="3200" dirty="0" smtClean="0">
                <a:latin typeface="Century Gothic" panose="020B0502020202020204" pitchFamily="34" charset="0"/>
              </a:rPr>
              <a:t>Collaboration demo</a:t>
            </a:r>
          </a:p>
          <a:p>
            <a:pPr marL="457200" indent="-457200">
              <a:buFontTx/>
              <a:buChar char="-"/>
            </a:pPr>
            <a:endParaRPr lang="en-GB" sz="3200" dirty="0" smtClean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481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6647" y="2405365"/>
            <a:ext cx="10848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 smtClean="0">
                <a:latin typeface="Century Gothic" panose="020B0502020202020204" pitchFamily="34" charset="0"/>
              </a:rPr>
              <a:t>Structure &amp; Roles</a:t>
            </a:r>
            <a:endParaRPr lang="en-GB" sz="6600" dirty="0" smtClean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287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526" y="248574"/>
            <a:ext cx="10848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 smtClean="0">
                <a:latin typeface="Century Gothic" panose="020B0502020202020204" pitchFamily="34" charset="0"/>
              </a:rPr>
              <a:t>Welcome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5505" y="1599460"/>
            <a:ext cx="83889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latin typeface="Century Gothic" panose="020B0502020202020204" pitchFamily="34" charset="0"/>
              </a:rPr>
              <a:t>Plan for the day</a:t>
            </a:r>
          </a:p>
          <a:p>
            <a:endParaRPr lang="en-GB" sz="3200" dirty="0" smtClean="0">
              <a:latin typeface="Century Gothic" panose="020B0502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GB" sz="3200" dirty="0" smtClean="0">
                <a:latin typeface="Century Gothic" panose="020B0502020202020204" pitchFamily="34" charset="0"/>
              </a:rPr>
              <a:t>Breakfast</a:t>
            </a:r>
          </a:p>
          <a:p>
            <a:pPr marL="457200" indent="-457200">
              <a:buFontTx/>
              <a:buChar char="-"/>
            </a:pPr>
            <a:r>
              <a:rPr lang="en-GB" sz="3200" dirty="0" smtClean="0">
                <a:latin typeface="Century Gothic" panose="020B0502020202020204" pitchFamily="34" charset="0"/>
              </a:rPr>
              <a:t>Warm up</a:t>
            </a:r>
          </a:p>
          <a:p>
            <a:pPr marL="457200" indent="-457200">
              <a:buFontTx/>
              <a:buChar char="-"/>
            </a:pPr>
            <a:r>
              <a:rPr lang="en-GB" sz="3200" dirty="0" smtClean="0">
                <a:latin typeface="Century Gothic" panose="020B0502020202020204" pitchFamily="34" charset="0"/>
              </a:rPr>
              <a:t>Idea collection</a:t>
            </a:r>
          </a:p>
          <a:p>
            <a:pPr marL="457200" indent="-457200">
              <a:buFontTx/>
              <a:buChar char="-"/>
            </a:pPr>
            <a:r>
              <a:rPr lang="en-GB" sz="3200" dirty="0" smtClean="0">
                <a:latin typeface="Century Gothic" panose="020B0502020202020204" pitchFamily="34" charset="0"/>
              </a:rPr>
              <a:t>Idea sorting</a:t>
            </a:r>
          </a:p>
          <a:p>
            <a:pPr marL="457200" indent="-457200">
              <a:buFontTx/>
              <a:buChar char="-"/>
            </a:pPr>
            <a:r>
              <a:rPr lang="en-GB" sz="3200" dirty="0" smtClean="0">
                <a:latin typeface="Century Gothic" panose="020B0502020202020204" pitchFamily="34" charset="0"/>
              </a:rPr>
              <a:t>Lunch</a:t>
            </a:r>
          </a:p>
          <a:p>
            <a:pPr marL="457200" indent="-457200">
              <a:buFontTx/>
              <a:buChar char="-"/>
            </a:pPr>
            <a:r>
              <a:rPr lang="en-GB" sz="3200" dirty="0" smtClean="0">
                <a:latin typeface="Century Gothic" panose="020B0502020202020204" pitchFamily="34" charset="0"/>
              </a:rPr>
              <a:t>Exploration &amp; feasibility</a:t>
            </a:r>
          </a:p>
          <a:p>
            <a:pPr marL="457200" indent="-457200">
              <a:buFontTx/>
              <a:buChar char="-"/>
            </a:pPr>
            <a:r>
              <a:rPr lang="en-GB" sz="3200" dirty="0" smtClean="0">
                <a:latin typeface="Century Gothic" panose="020B0502020202020204" pitchFamily="34" charset="0"/>
              </a:rPr>
              <a:t>Project work</a:t>
            </a:r>
          </a:p>
          <a:p>
            <a:pPr marL="457200" indent="-457200">
              <a:buFontTx/>
              <a:buChar char="-"/>
            </a:pPr>
            <a:r>
              <a:rPr lang="en-GB" sz="3200" dirty="0" smtClean="0">
                <a:latin typeface="Century Gothic" panose="020B0502020202020204" pitchFamily="34" charset="0"/>
              </a:rPr>
              <a:t>Collaboration plan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545" y="2592625"/>
            <a:ext cx="3313959" cy="331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7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526" y="248574"/>
            <a:ext cx="10848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 smtClean="0">
                <a:latin typeface="Century Gothic" panose="020B0502020202020204" pitchFamily="34" charset="0"/>
              </a:rPr>
              <a:t>The call</a:t>
            </a:r>
            <a:endParaRPr lang="en-GB" sz="6600" dirty="0" smtClean="0">
              <a:latin typeface="Century Gothic" panose="020B0502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6167" y="1486026"/>
            <a:ext cx="10697194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entury Gothic" panose="020B0502020202020204" pitchFamily="34" charset="0"/>
              </a:rPr>
              <a:t>By The Lancet: “</a:t>
            </a:r>
            <a:r>
              <a:rPr lang="en-US" sz="2400" i="1" dirty="0">
                <a:latin typeface="Century Gothic" panose="020B0502020202020204" pitchFamily="34" charset="0"/>
              </a:rPr>
              <a:t>Advancing racial and ethnic equity in science, medicine, and health</a:t>
            </a:r>
            <a:r>
              <a:rPr lang="en-GB" sz="2400" dirty="0" smtClean="0">
                <a:latin typeface="Century Gothic" panose="020B0502020202020204" pitchFamily="34" charset="0"/>
              </a:rPr>
              <a:t>”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Interventions that reduce and prevent racism as well as ameliorate its adverse health </a:t>
            </a:r>
            <a:r>
              <a:rPr lang="en-US" dirty="0" smtClean="0">
                <a:latin typeface="Century Gothic" panose="020B0502020202020204" pitchFamily="34" charset="0"/>
              </a:rPr>
              <a:t>effects</a:t>
            </a: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Racial and ethnic inequities outside of the US context framed through a structural racism </a:t>
            </a:r>
            <a:r>
              <a:rPr lang="en-US" dirty="0" smtClean="0">
                <a:latin typeface="Century Gothic" panose="020B0502020202020204" pitchFamily="34" charset="0"/>
              </a:rPr>
              <a:t>lens</a:t>
            </a: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panose="020B0502020202020204" pitchFamily="34" charset="0"/>
              </a:rPr>
              <a:t>Ethnic and racial disparities in health using life course </a:t>
            </a:r>
            <a:r>
              <a:rPr lang="en-US" b="1" dirty="0" smtClean="0">
                <a:latin typeface="Century Gothic" panose="020B0502020202020204" pitchFamily="34" charset="0"/>
              </a:rPr>
              <a:t>perspectives</a:t>
            </a:r>
            <a:endParaRPr lang="en-US" b="1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Metrics to measure progress in reducing racial and ethnic </a:t>
            </a:r>
            <a:r>
              <a:rPr lang="en-US" dirty="0" smtClean="0">
                <a:latin typeface="Century Gothic" panose="020B0502020202020204" pitchFamily="34" charset="0"/>
              </a:rPr>
              <a:t>inequities</a:t>
            </a: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panose="020B0502020202020204" pitchFamily="34" charset="0"/>
              </a:rPr>
              <a:t>Analyses of policies, processes, and institutional structures that perpetuate inequities with concrete proposals for </a:t>
            </a:r>
            <a:r>
              <a:rPr lang="en-US" b="1" dirty="0" smtClean="0">
                <a:latin typeface="Century Gothic" panose="020B0502020202020204" pitchFamily="34" charset="0"/>
              </a:rPr>
              <a:t>change</a:t>
            </a:r>
            <a:endParaRPr lang="en-US" b="1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panose="020B0502020202020204" pitchFamily="34" charset="0"/>
              </a:rPr>
              <a:t>Understanding the processes that maintain the status quo and whether there are incentives for people and institutions that currently benefit from it to </a:t>
            </a:r>
            <a:r>
              <a:rPr lang="en-US" b="1" dirty="0" smtClean="0">
                <a:latin typeface="Century Gothic" panose="020B0502020202020204" pitchFamily="34" charset="0"/>
              </a:rPr>
              <a:t>change</a:t>
            </a:r>
            <a:endParaRPr lang="en-US" b="1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Intersectional analysis of inequities in different settings and </a:t>
            </a:r>
            <a:r>
              <a:rPr lang="en-US" dirty="0" smtClean="0">
                <a:latin typeface="Century Gothic" panose="020B0502020202020204" pitchFamily="34" charset="0"/>
              </a:rPr>
              <a:t>outcomes</a:t>
            </a: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Workforce diversity and career progression in health care and </a:t>
            </a:r>
            <a:r>
              <a:rPr lang="en-US" dirty="0" smtClean="0">
                <a:latin typeface="Century Gothic" panose="020B0502020202020204" pitchFamily="34" charset="0"/>
              </a:rPr>
              <a:t>academia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r>
              <a:rPr lang="en-US" sz="2400" dirty="0" smtClean="0">
                <a:latin typeface="Century Gothic" panose="020B0502020202020204" pitchFamily="34" charset="0"/>
              </a:rPr>
              <a:t>(opportunity to pivot</a:t>
            </a:r>
            <a:r>
              <a:rPr lang="en-DK" sz="2400" dirty="0" smtClean="0">
                <a:latin typeface="Century Gothic" panose="020B0502020202020204" pitchFamily="34" charset="0"/>
              </a:rPr>
              <a:t>…</a:t>
            </a:r>
            <a:r>
              <a:rPr lang="en-US" sz="2400" dirty="0" smtClean="0">
                <a:latin typeface="Century Gothic" panose="020B0502020202020204" pitchFamily="34" charset="0"/>
              </a:rPr>
              <a:t>)</a:t>
            </a:r>
            <a:endParaRPr lang="en-GB" sz="2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16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526" y="248574"/>
            <a:ext cx="10848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 smtClean="0">
                <a:latin typeface="Century Gothic" panose="020B0502020202020204" pitchFamily="34" charset="0"/>
              </a:rPr>
              <a:t>The data</a:t>
            </a:r>
            <a:endParaRPr lang="en-GB" sz="6600" dirty="0" smtClean="0">
              <a:latin typeface="Century Gothic" panose="020B0502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505" y="1599460"/>
            <a:ext cx="1069719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latin typeface="Century Gothic" panose="020B0502020202020204" pitchFamily="34" charset="0"/>
              </a:rPr>
              <a:t>NHANES: National </a:t>
            </a:r>
            <a:r>
              <a:rPr lang="en-GB" sz="3200" dirty="0" smtClean="0">
                <a:latin typeface="Century Gothic" panose="020B0502020202020204" pitchFamily="34" charset="0"/>
              </a:rPr>
              <a:t>Health and Nutrition Examination Survey</a:t>
            </a:r>
          </a:p>
          <a:p>
            <a:endParaRPr lang="en-GB" sz="3200" dirty="0">
              <a:latin typeface="Century Gothic" panose="020B0502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GB" sz="3200" dirty="0" smtClean="0">
                <a:latin typeface="Century Gothic" panose="020B0502020202020204" pitchFamily="34" charset="0"/>
              </a:rPr>
              <a:t>Repeated cross-sectional design</a:t>
            </a:r>
          </a:p>
          <a:p>
            <a:pPr marL="457200" indent="-457200">
              <a:buFontTx/>
              <a:buChar char="-"/>
            </a:pPr>
            <a:r>
              <a:rPr lang="en-GB" sz="3200" dirty="0" smtClean="0">
                <a:latin typeface="Century Gothic" panose="020B0502020202020204" pitchFamily="34" charset="0"/>
              </a:rPr>
              <a:t>Census data (designed to calculate </a:t>
            </a:r>
            <a:r>
              <a:rPr lang="en-GB" sz="3200" dirty="0" err="1" smtClean="0">
                <a:latin typeface="Century Gothic" panose="020B0502020202020204" pitchFamily="34" charset="0"/>
              </a:rPr>
              <a:t>prevalences</a:t>
            </a:r>
            <a:r>
              <a:rPr lang="en-GB" sz="3200" dirty="0" smtClean="0">
                <a:latin typeface="Century Gothic" panose="020B0502020202020204" pitchFamily="34" charset="0"/>
              </a:rPr>
              <a:t>)</a:t>
            </a:r>
          </a:p>
          <a:p>
            <a:pPr marL="457200" indent="-457200">
              <a:buFontTx/>
              <a:buChar char="-"/>
            </a:pPr>
            <a:r>
              <a:rPr lang="en-GB" sz="3200" dirty="0" smtClean="0">
                <a:latin typeface="Century Gothic" panose="020B0502020202020204" pitchFamily="34" charset="0"/>
              </a:rPr>
              <a:t>Minorities oversampled</a:t>
            </a:r>
          </a:p>
          <a:p>
            <a:pPr marL="457200" indent="-457200">
              <a:buFontTx/>
              <a:buChar char="-"/>
            </a:pPr>
            <a:r>
              <a:rPr lang="en-GB" sz="3200" dirty="0" smtClean="0">
                <a:latin typeface="Century Gothic" panose="020B0502020202020204" pitchFamily="34" charset="0"/>
              </a:rPr>
              <a:t>1999-2018 ~ 100,000 individuals (in 10 repeated cross-sections, each ~10,000 individuals)</a:t>
            </a:r>
          </a:p>
          <a:p>
            <a:pPr marL="457200" indent="-457200">
              <a:buFontTx/>
              <a:buChar char="-"/>
            </a:pPr>
            <a:r>
              <a:rPr lang="en-GB" sz="3200" dirty="0" smtClean="0">
                <a:latin typeface="Century Gothic" panose="020B0502020202020204" pitchFamily="34" charset="0"/>
              </a:rPr>
              <a:t>Data harmonized</a:t>
            </a:r>
          </a:p>
          <a:p>
            <a:pPr marL="457200" indent="-457200">
              <a:buFontTx/>
              <a:buChar char="-"/>
            </a:pPr>
            <a:r>
              <a:rPr lang="en-GB" sz="3200" dirty="0" smtClean="0">
                <a:latin typeface="Century Gothic" panose="020B0502020202020204" pitchFamily="34" charset="0"/>
              </a:rPr>
              <a:t>All publicly available</a:t>
            </a:r>
          </a:p>
        </p:txBody>
      </p:sp>
    </p:spTree>
    <p:extLst>
      <p:ext uri="{BB962C8B-B14F-4D97-AF65-F5344CB8AC3E}">
        <p14:creationId xmlns:p14="http://schemas.microsoft.com/office/powerpoint/2010/main" val="270867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526" y="248574"/>
            <a:ext cx="10848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 smtClean="0">
                <a:latin typeface="Century Gothic" panose="020B0502020202020204" pitchFamily="34" charset="0"/>
              </a:rPr>
              <a:t>NHANES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5299" y="1599460"/>
            <a:ext cx="119667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latin typeface="Century Gothic" panose="020B0502020202020204" pitchFamily="34" charset="0"/>
              </a:rPr>
              <a:t>Data types</a:t>
            </a:r>
          </a:p>
          <a:p>
            <a:endParaRPr lang="en-GB" sz="3200" dirty="0" smtClean="0">
              <a:latin typeface="Century Gothic" panose="020B0502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GB" sz="3200" dirty="0" smtClean="0">
                <a:latin typeface="Century Gothic" panose="020B0502020202020204" pitchFamily="34" charset="0"/>
              </a:rPr>
              <a:t>Sociodemographic data</a:t>
            </a:r>
          </a:p>
          <a:p>
            <a:pPr marL="457200" indent="-457200">
              <a:buFontTx/>
              <a:buChar char="-"/>
            </a:pPr>
            <a:r>
              <a:rPr lang="en-GB" sz="3200" dirty="0" smtClean="0">
                <a:latin typeface="Century Gothic" panose="020B0502020202020204" pitchFamily="34" charset="0"/>
              </a:rPr>
              <a:t>Examination data (e.g. audiometry, BP, X-ray, oral health)</a:t>
            </a:r>
          </a:p>
          <a:p>
            <a:pPr marL="457200" indent="-457200">
              <a:buFontTx/>
              <a:buChar char="-"/>
            </a:pPr>
            <a:r>
              <a:rPr lang="en-GB" sz="3200" dirty="0" smtClean="0">
                <a:latin typeface="Century Gothic" panose="020B0502020202020204" pitchFamily="34" charset="0"/>
              </a:rPr>
              <a:t>Laboratory data</a:t>
            </a:r>
          </a:p>
          <a:p>
            <a:pPr marL="457200" indent="-457200">
              <a:buFontTx/>
              <a:buChar char="-"/>
            </a:pPr>
            <a:r>
              <a:rPr lang="en-GB" sz="3200" dirty="0" smtClean="0">
                <a:latin typeface="Century Gothic" panose="020B0502020202020204" pitchFamily="34" charset="0"/>
              </a:rPr>
              <a:t>Questionnaire data (extensive!!!)</a:t>
            </a:r>
          </a:p>
          <a:p>
            <a:pPr marL="457200" indent="-457200">
              <a:buFontTx/>
              <a:buChar char="-"/>
            </a:pPr>
            <a:r>
              <a:rPr lang="en-GB" sz="3200" dirty="0" smtClean="0">
                <a:latin typeface="Century Gothic" panose="020B0502020202020204" pitchFamily="34" charset="0"/>
              </a:rPr>
              <a:t>FFQ and physical activity</a:t>
            </a:r>
          </a:p>
          <a:p>
            <a:endParaRPr lang="en-GB" sz="3200" dirty="0" smtClean="0">
              <a:latin typeface="Century Gothic" panose="020B0502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GB" sz="3200" dirty="0" smtClean="0">
                <a:latin typeface="Century Gothic" panose="020B0502020202020204" pitchFamily="34" charset="0"/>
              </a:rPr>
              <a:t>Mortality data 1999-2014</a:t>
            </a:r>
          </a:p>
        </p:txBody>
      </p:sp>
    </p:spTree>
    <p:extLst>
      <p:ext uri="{BB962C8B-B14F-4D97-AF65-F5344CB8AC3E}">
        <p14:creationId xmlns:p14="http://schemas.microsoft.com/office/powerpoint/2010/main" val="310441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6082" y="2707691"/>
            <a:ext cx="51507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600" dirty="0" smtClean="0">
                <a:latin typeface="Century Gothic" panose="020B0502020202020204" pitchFamily="34" charset="0"/>
              </a:rPr>
              <a:t>WARM </a:t>
            </a:r>
            <a:r>
              <a:rPr lang="en-GB" sz="6600" dirty="0" smtClean="0">
                <a:latin typeface="Century Gothic" panose="020B0502020202020204" pitchFamily="34" charset="0"/>
              </a:rPr>
              <a:t>UP </a:t>
            </a:r>
            <a:r>
              <a:rPr lang="en-DK" sz="6600" dirty="0" smtClean="0">
                <a:latin typeface="Century Gothic" panose="020B0502020202020204" pitchFamily="34" charset="0"/>
                <a:sym typeface="Wingdings" panose="05000000000000000000" pitchFamily="2" charset="2"/>
              </a:rPr>
              <a:t></a:t>
            </a:r>
            <a:endParaRPr lang="en-GB" sz="6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08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" t="20399" b="23918"/>
          <a:stretch/>
        </p:blipFill>
        <p:spPr>
          <a:xfrm rot="21341020">
            <a:off x="24204" y="4772838"/>
            <a:ext cx="5263413" cy="18480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" t="28497" r="-405" b="15765"/>
          <a:stretch/>
        </p:blipFill>
        <p:spPr>
          <a:xfrm rot="21245165">
            <a:off x="76150" y="246157"/>
            <a:ext cx="4867513" cy="17295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t="17999" r="8398"/>
          <a:stretch/>
        </p:blipFill>
        <p:spPr>
          <a:xfrm rot="21087886">
            <a:off x="-230615" y="2650867"/>
            <a:ext cx="4920480" cy="1844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24378" r="4079" b="19833"/>
          <a:stretch/>
        </p:blipFill>
        <p:spPr>
          <a:xfrm>
            <a:off x="4504620" y="1426043"/>
            <a:ext cx="4230757" cy="18616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flipV="1">
            <a:off x="9575356" y="2295939"/>
            <a:ext cx="904460" cy="427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0" r="3557" b="3589"/>
          <a:stretch/>
        </p:blipFill>
        <p:spPr>
          <a:xfrm rot="270186">
            <a:off x="5365016" y="4633146"/>
            <a:ext cx="3962549" cy="21274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" t="23498" r="3133" b="18161"/>
          <a:stretch/>
        </p:blipFill>
        <p:spPr>
          <a:xfrm rot="619703">
            <a:off x="7752061" y="3600922"/>
            <a:ext cx="4324861" cy="1674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1786">
            <a:off x="7791955" y="224429"/>
            <a:ext cx="4499113" cy="207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08948" y="2707691"/>
            <a:ext cx="76450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600" dirty="0" smtClean="0">
                <a:latin typeface="Century Gothic" panose="020B0502020202020204" pitchFamily="34" charset="0"/>
              </a:rPr>
              <a:t>IDEA GENERATION</a:t>
            </a:r>
            <a:endParaRPr lang="en-GB" sz="6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3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18997" y="2707691"/>
            <a:ext cx="802495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600" dirty="0" smtClean="0">
                <a:latin typeface="Century Gothic" panose="020B0502020202020204" pitchFamily="34" charset="0"/>
              </a:rPr>
              <a:t>IDEA GROUPING &amp; </a:t>
            </a:r>
            <a:br>
              <a:rPr lang="en-GB" sz="6600" dirty="0" smtClean="0">
                <a:latin typeface="Century Gothic" panose="020B0502020202020204" pitchFamily="34" charset="0"/>
              </a:rPr>
            </a:br>
            <a:r>
              <a:rPr lang="en-GB" sz="6600" dirty="0" smtClean="0">
                <a:latin typeface="Century Gothic" panose="020B0502020202020204" pitchFamily="34" charset="0"/>
              </a:rPr>
              <a:t>PRIORITIZATION</a:t>
            </a:r>
            <a:endParaRPr lang="en-GB" sz="6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1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292</Words>
  <Application>Microsoft Office PowerPoint</Application>
  <PresentationFormat>Widescreen</PresentationFormat>
  <Paragraphs>72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Century Gothic</vt:lpstr>
      <vt:lpstr>Microsoft New Tai Lue</vt:lpstr>
      <vt:lpstr>Times New Roman</vt:lpstr>
      <vt:lpstr>Wingdings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2021-11-29T11:16:33Z</dcterms:created>
  <dcterms:modified xsi:type="dcterms:W3CDTF">2021-12-06T15:32:37Z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